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9D829C-76E8-4C06-A426-A9EE287B077E}">
  <a:tblStyle styleId="{A39D829C-76E8-4C06-A426-A9EE287B07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83369c944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83369c944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83369c944a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83369c944a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83369c944a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83369c944a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83369c944a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83369c944a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83369c944a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83369c944a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83e041bbb4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83e041bbb4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83369c944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83369c944a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83369c944a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83369c944a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83369c944a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183369c944a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83369c944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83369c944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83369c944a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83369c944a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83369c944a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83369c944a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83369c944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83369c944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83369c944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83369c944a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83369c944a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83369c944a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83369c944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83369c944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83369c944a_0_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83369c944a_0_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FE2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">
            <a:off x="7851375" y="3978157"/>
            <a:ext cx="1139950" cy="89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 b="9115"/>
          <a:stretch/>
        </p:blipFill>
        <p:spPr>
          <a:xfrm>
            <a:off x="1779925" y="0"/>
            <a:ext cx="53791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/>
          <p:nvPr/>
        </p:nvSpPr>
        <p:spPr>
          <a:xfrm>
            <a:off x="244273" y="968550"/>
            <a:ext cx="3549874" cy="5888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Kindness</a:t>
            </a:r>
          </a:p>
        </p:txBody>
      </p:sp>
      <p:pic>
        <p:nvPicPr>
          <p:cNvPr id="124" name="Google Shape;124;p22"/>
          <p:cNvPicPr preferRelativeResize="0"/>
          <p:nvPr/>
        </p:nvPicPr>
        <p:blipFill rotWithShape="1">
          <a:blip r:embed="rId3">
            <a:alphaModFix/>
          </a:blip>
          <a:srcRect l="13887" t="11404" r="11290" b="25935"/>
          <a:stretch/>
        </p:blipFill>
        <p:spPr>
          <a:xfrm>
            <a:off x="3794149" y="157025"/>
            <a:ext cx="1202688" cy="6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2275238" y="2028600"/>
            <a:ext cx="4240500" cy="18285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Be kind and compassionate to one another, forgiving each other, just as in Christ, God forgave you.  </a:t>
            </a:r>
            <a:r>
              <a:rPr lang="en-GB" sz="2400" b="1">
                <a:solidFill>
                  <a:schemeClr val="dk1"/>
                </a:solidFill>
              </a:rPr>
              <a:t>(Ephesians 4)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126" name="Google Shape;126;p22"/>
          <p:cNvSpPr/>
          <p:nvPr/>
        </p:nvSpPr>
        <p:spPr>
          <a:xfrm>
            <a:off x="4996825" y="968545"/>
            <a:ext cx="3774150" cy="7945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Forgiveness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/>
          <p:nvPr/>
        </p:nvSpPr>
        <p:spPr>
          <a:xfrm>
            <a:off x="244273" y="968550"/>
            <a:ext cx="3549874" cy="5888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Kindness</a:t>
            </a:r>
          </a:p>
        </p:txBody>
      </p:sp>
      <p:pic>
        <p:nvPicPr>
          <p:cNvPr id="132" name="Google Shape;132;p23"/>
          <p:cNvPicPr preferRelativeResize="0"/>
          <p:nvPr/>
        </p:nvPicPr>
        <p:blipFill rotWithShape="1">
          <a:blip r:embed="rId3">
            <a:alphaModFix/>
          </a:blip>
          <a:srcRect l="13887" t="11404" r="11290" b="25935"/>
          <a:stretch/>
        </p:blipFill>
        <p:spPr>
          <a:xfrm>
            <a:off x="3794149" y="157025"/>
            <a:ext cx="1202688" cy="6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/>
          <p:nvPr/>
        </p:nvSpPr>
        <p:spPr>
          <a:xfrm>
            <a:off x="2275238" y="2028600"/>
            <a:ext cx="4240500" cy="18285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Be kind and compassionate to one another, forgiving each other, just as in Christ, God forgave you.  </a:t>
            </a:r>
            <a:r>
              <a:rPr lang="en-GB" sz="2400" b="1">
                <a:solidFill>
                  <a:schemeClr val="dk1"/>
                </a:solidFill>
              </a:rPr>
              <a:t>(Ephesians 4)</a:t>
            </a:r>
            <a:endParaRPr sz="2700" b="1">
              <a:solidFill>
                <a:schemeClr val="dk1"/>
              </a:solidFill>
            </a:endParaRPr>
          </a:p>
        </p:txBody>
      </p:sp>
      <p:sp>
        <p:nvSpPr>
          <p:cNvPr id="134" name="Google Shape;134;p23"/>
          <p:cNvSpPr/>
          <p:nvPr/>
        </p:nvSpPr>
        <p:spPr>
          <a:xfrm>
            <a:off x="4996825" y="968545"/>
            <a:ext cx="3774150" cy="7945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Forgiveness</a:t>
            </a:r>
          </a:p>
        </p:txBody>
      </p:sp>
      <p:cxnSp>
        <p:nvCxnSpPr>
          <p:cNvPr id="135" name="Google Shape;135;p23"/>
          <p:cNvCxnSpPr/>
          <p:nvPr/>
        </p:nvCxnSpPr>
        <p:spPr>
          <a:xfrm>
            <a:off x="3952250" y="2497900"/>
            <a:ext cx="21717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4"/>
          <p:cNvSpPr/>
          <p:nvPr/>
        </p:nvSpPr>
        <p:spPr>
          <a:xfrm>
            <a:off x="2348302" y="1217175"/>
            <a:ext cx="3818848" cy="9292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Equality</a:t>
            </a:r>
          </a:p>
        </p:txBody>
      </p:sp>
      <p:pic>
        <p:nvPicPr>
          <p:cNvPr id="141" name="Google Shape;141;p24"/>
          <p:cNvPicPr preferRelativeResize="0"/>
          <p:nvPr/>
        </p:nvPicPr>
        <p:blipFill rotWithShape="1">
          <a:blip r:embed="rId3">
            <a:alphaModFix/>
          </a:blip>
          <a:srcRect t="20942"/>
          <a:stretch/>
        </p:blipFill>
        <p:spPr>
          <a:xfrm>
            <a:off x="3165075" y="222475"/>
            <a:ext cx="2185301" cy="8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4"/>
          <p:cNvSpPr txBox="1"/>
          <p:nvPr/>
        </p:nvSpPr>
        <p:spPr>
          <a:xfrm>
            <a:off x="1033925" y="2408150"/>
            <a:ext cx="7146000" cy="1828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There is no difference between Jews and Gentiles, between slaves and free people, between men and women; you are all one in union with Christ Jesus.  </a:t>
            </a:r>
            <a:r>
              <a:rPr lang="en-GB" sz="2400" b="1">
                <a:solidFill>
                  <a:schemeClr val="dk1"/>
                </a:solidFill>
              </a:rPr>
              <a:t>(Galatians 3:28)</a:t>
            </a:r>
            <a:endParaRPr sz="27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/>
          <p:nvPr/>
        </p:nvSpPr>
        <p:spPr>
          <a:xfrm>
            <a:off x="2348302" y="1217175"/>
            <a:ext cx="3818848" cy="9292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Equality</a:t>
            </a:r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t="20942"/>
          <a:stretch/>
        </p:blipFill>
        <p:spPr>
          <a:xfrm>
            <a:off x="3165075" y="222475"/>
            <a:ext cx="2185301" cy="8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5"/>
          <p:cNvSpPr txBox="1"/>
          <p:nvPr/>
        </p:nvSpPr>
        <p:spPr>
          <a:xfrm>
            <a:off x="1950075" y="2277300"/>
            <a:ext cx="4999500" cy="1908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There is no difference between Jews and Gentiles, between slaves and free people, between men and women; you are all one in union with Christ Jesus.  </a:t>
            </a:r>
            <a:r>
              <a:rPr lang="en-GB" sz="2000" b="1">
                <a:solidFill>
                  <a:schemeClr val="dk1"/>
                </a:solidFill>
              </a:rPr>
              <a:t>(Galatians 3:28)</a:t>
            </a:r>
            <a:endParaRPr sz="2300" b="1">
              <a:solidFill>
                <a:schemeClr val="dk1"/>
              </a:solidFill>
            </a:endParaRPr>
          </a:p>
        </p:txBody>
      </p:sp>
      <p:cxnSp>
        <p:nvCxnSpPr>
          <p:cNvPr id="150" name="Google Shape;150;p25"/>
          <p:cNvCxnSpPr/>
          <p:nvPr/>
        </p:nvCxnSpPr>
        <p:spPr>
          <a:xfrm>
            <a:off x="2041275" y="3021625"/>
            <a:ext cx="8865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1" name="Google Shape;151;p25"/>
          <p:cNvCxnSpPr/>
          <p:nvPr/>
        </p:nvCxnSpPr>
        <p:spPr>
          <a:xfrm>
            <a:off x="2348300" y="3724650"/>
            <a:ext cx="579300" cy="8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/>
          <p:nvPr/>
        </p:nvSpPr>
        <p:spPr>
          <a:xfrm>
            <a:off x="2487276" y="1289050"/>
            <a:ext cx="4169448" cy="10274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Respect</a:t>
            </a:r>
          </a:p>
        </p:txBody>
      </p:sp>
      <p:pic>
        <p:nvPicPr>
          <p:cNvPr id="157" name="Google Shape;157;p26"/>
          <p:cNvPicPr preferRelativeResize="0"/>
          <p:nvPr/>
        </p:nvPicPr>
        <p:blipFill rotWithShape="1">
          <a:blip r:embed="rId3">
            <a:alphaModFix/>
          </a:blip>
          <a:srcRect l="18948" t="13049" r="23404" b="31112"/>
          <a:stretch/>
        </p:blipFill>
        <p:spPr>
          <a:xfrm>
            <a:off x="3625163" y="206625"/>
            <a:ext cx="1736575" cy="94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6"/>
          <p:cNvSpPr txBox="1"/>
          <p:nvPr/>
        </p:nvSpPr>
        <p:spPr>
          <a:xfrm>
            <a:off x="2487275" y="2709175"/>
            <a:ext cx="3807900" cy="14037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You shall love your neighbour as yourself.  </a:t>
            </a:r>
            <a:r>
              <a:rPr lang="en-GB" sz="2400" b="1">
                <a:solidFill>
                  <a:schemeClr val="dk1"/>
                </a:solidFill>
              </a:rPr>
              <a:t>(Matthew 22:39)</a:t>
            </a:r>
            <a:endParaRPr sz="27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/>
          <p:nvPr/>
        </p:nvSpPr>
        <p:spPr>
          <a:xfrm>
            <a:off x="2487276" y="1289050"/>
            <a:ext cx="4169448" cy="102747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Respect</a:t>
            </a:r>
          </a:p>
        </p:txBody>
      </p:sp>
      <p:pic>
        <p:nvPicPr>
          <p:cNvPr id="164" name="Google Shape;164;p27"/>
          <p:cNvPicPr preferRelativeResize="0"/>
          <p:nvPr/>
        </p:nvPicPr>
        <p:blipFill rotWithShape="1">
          <a:blip r:embed="rId3">
            <a:alphaModFix/>
          </a:blip>
          <a:srcRect l="18948" t="13049" r="23404" b="31112"/>
          <a:stretch/>
        </p:blipFill>
        <p:spPr>
          <a:xfrm>
            <a:off x="3625163" y="206625"/>
            <a:ext cx="1736575" cy="94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 txBox="1"/>
          <p:nvPr/>
        </p:nvSpPr>
        <p:spPr>
          <a:xfrm>
            <a:off x="2668050" y="2507725"/>
            <a:ext cx="3807900" cy="14037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You shall love your neighbour as yourself.  </a:t>
            </a:r>
            <a:r>
              <a:rPr lang="en-GB" sz="2400" b="1">
                <a:solidFill>
                  <a:schemeClr val="dk1"/>
                </a:solidFill>
              </a:rPr>
              <a:t>(Matthew 22:39)</a:t>
            </a:r>
            <a:endParaRPr sz="27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8"/>
          <p:cNvSpPr/>
          <p:nvPr/>
        </p:nvSpPr>
        <p:spPr>
          <a:xfrm>
            <a:off x="1446488" y="1328425"/>
            <a:ext cx="5648721" cy="83105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Acceptance</a:t>
            </a:r>
          </a:p>
        </p:txBody>
      </p:sp>
      <p:pic>
        <p:nvPicPr>
          <p:cNvPr id="171" name="Google Shape;171;p28"/>
          <p:cNvPicPr preferRelativeResize="0"/>
          <p:nvPr/>
        </p:nvPicPr>
        <p:blipFill rotWithShape="1">
          <a:blip r:embed="rId3">
            <a:alphaModFix/>
          </a:blip>
          <a:srcRect l="46595" t="7595" r="10063" b="15445"/>
          <a:stretch/>
        </p:blipFill>
        <p:spPr>
          <a:xfrm>
            <a:off x="3969700" y="157050"/>
            <a:ext cx="602300" cy="998758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8"/>
          <p:cNvSpPr txBox="1"/>
          <p:nvPr/>
        </p:nvSpPr>
        <p:spPr>
          <a:xfrm>
            <a:off x="2015525" y="2571750"/>
            <a:ext cx="4633200" cy="18285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Do not mistreat foreigners living in your country.  Treat them just as you would treat your own citizens.  </a:t>
            </a:r>
            <a:r>
              <a:rPr lang="en-GB" sz="2400" b="1">
                <a:solidFill>
                  <a:schemeClr val="dk1"/>
                </a:solidFill>
              </a:rPr>
              <a:t>(Leviticus 19:33)</a:t>
            </a:r>
            <a:endParaRPr sz="27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/>
          <p:nvPr/>
        </p:nvSpPr>
        <p:spPr>
          <a:xfrm>
            <a:off x="1911923" y="1315325"/>
            <a:ext cx="4717847" cy="7918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Acceptance</a:t>
            </a:r>
          </a:p>
        </p:txBody>
      </p:sp>
      <p:pic>
        <p:nvPicPr>
          <p:cNvPr id="178" name="Google Shape;178;p29"/>
          <p:cNvPicPr preferRelativeResize="0"/>
          <p:nvPr/>
        </p:nvPicPr>
        <p:blipFill rotWithShape="1">
          <a:blip r:embed="rId3">
            <a:alphaModFix/>
          </a:blip>
          <a:srcRect l="46595" t="7595" r="10063" b="15445"/>
          <a:stretch/>
        </p:blipFill>
        <p:spPr>
          <a:xfrm>
            <a:off x="3969700" y="157050"/>
            <a:ext cx="602300" cy="998758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9"/>
          <p:cNvSpPr txBox="1"/>
          <p:nvPr/>
        </p:nvSpPr>
        <p:spPr>
          <a:xfrm>
            <a:off x="2366650" y="2349250"/>
            <a:ext cx="4044000" cy="15546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Do not mistreat foreigners living in your country.  Treat them just as you would treat your own citizens.  </a:t>
            </a:r>
            <a:r>
              <a:rPr lang="en-GB" sz="2000" b="1">
                <a:solidFill>
                  <a:schemeClr val="dk1"/>
                </a:solidFill>
              </a:rPr>
              <a:t>(Leviticus 19:33)</a:t>
            </a:r>
            <a:endParaRPr sz="2300" b="1">
              <a:solidFill>
                <a:schemeClr val="dk1"/>
              </a:solidFill>
            </a:endParaRPr>
          </a:p>
        </p:txBody>
      </p:sp>
      <p:cxnSp>
        <p:nvCxnSpPr>
          <p:cNvPr id="180" name="Google Shape;180;p29"/>
          <p:cNvCxnSpPr/>
          <p:nvPr/>
        </p:nvCxnSpPr>
        <p:spPr>
          <a:xfrm>
            <a:off x="4284000" y="2739625"/>
            <a:ext cx="1047600" cy="13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1" name="Google Shape;181;p29"/>
          <p:cNvCxnSpPr/>
          <p:nvPr/>
        </p:nvCxnSpPr>
        <p:spPr>
          <a:xfrm>
            <a:off x="5331600" y="3482900"/>
            <a:ext cx="8865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0"/>
          <p:cNvPicPr preferRelativeResize="0"/>
          <p:nvPr/>
        </p:nvPicPr>
        <p:blipFill rotWithShape="1">
          <a:blip r:embed="rId3">
            <a:alphaModFix/>
          </a:blip>
          <a:srcRect b="9115"/>
          <a:stretch/>
        </p:blipFill>
        <p:spPr>
          <a:xfrm>
            <a:off x="102075" y="64524"/>
            <a:ext cx="2113801" cy="1939226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0"/>
          <p:cNvSpPr txBox="1"/>
          <p:nvPr/>
        </p:nvSpPr>
        <p:spPr>
          <a:xfrm>
            <a:off x="3437950" y="174550"/>
            <a:ext cx="5479200" cy="1046700"/>
          </a:xfrm>
          <a:prstGeom prst="rect">
            <a:avLst/>
          </a:prstGeom>
          <a:solidFill>
            <a:srgbClr val="F4CC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‘Do not change yourselves to be like the people of this world but be changed to a new way of thinking. Then you will be able to decide what God wants for you and you will know what is good and pleasing to God.’ </a:t>
            </a:r>
            <a:r>
              <a:rPr lang="en-GB" b="1">
                <a:solidFill>
                  <a:schemeClr val="dk1"/>
                </a:solidFill>
              </a:rPr>
              <a:t>Romans 12:2</a:t>
            </a:r>
            <a:endParaRPr sz="400"/>
          </a:p>
        </p:txBody>
      </p:sp>
      <p:sp>
        <p:nvSpPr>
          <p:cNvPr id="188" name="Google Shape;188;p30"/>
          <p:cNvSpPr/>
          <p:nvPr/>
        </p:nvSpPr>
        <p:spPr>
          <a:xfrm>
            <a:off x="2315425" y="738702"/>
            <a:ext cx="988500" cy="458700"/>
          </a:xfrm>
          <a:prstGeom prst="left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0"/>
          <p:cNvSpPr/>
          <p:nvPr/>
        </p:nvSpPr>
        <p:spPr>
          <a:xfrm rot="5400000">
            <a:off x="267125" y="2119000"/>
            <a:ext cx="684900" cy="3492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0"/>
          <p:cNvSpPr/>
          <p:nvPr/>
        </p:nvSpPr>
        <p:spPr>
          <a:xfrm rot="3593827">
            <a:off x="1470047" y="1982624"/>
            <a:ext cx="684871" cy="34922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0"/>
          <p:cNvSpPr/>
          <p:nvPr/>
        </p:nvSpPr>
        <p:spPr>
          <a:xfrm rot="1816253">
            <a:off x="2257228" y="1370070"/>
            <a:ext cx="684998" cy="34916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30"/>
          <p:cNvSpPr/>
          <p:nvPr/>
        </p:nvSpPr>
        <p:spPr>
          <a:xfrm>
            <a:off x="6816750" y="3403800"/>
            <a:ext cx="1585256" cy="3311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Acceptance</a:t>
            </a:r>
          </a:p>
        </p:txBody>
      </p:sp>
      <p:sp>
        <p:nvSpPr>
          <p:cNvPr id="193" name="Google Shape;193;p30"/>
          <p:cNvSpPr txBox="1"/>
          <p:nvPr/>
        </p:nvSpPr>
        <p:spPr>
          <a:xfrm>
            <a:off x="6153775" y="3784825"/>
            <a:ext cx="2911200" cy="11436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Do not mistreat foreigners living in your country. Treat them just as you would treat your own citizens.  </a:t>
            </a:r>
            <a:r>
              <a:rPr lang="en-GB" b="1">
                <a:solidFill>
                  <a:schemeClr val="dk1"/>
                </a:solidFill>
              </a:rPr>
              <a:t>(Leviticus 19:33)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94" name="Google Shape;194;p30"/>
          <p:cNvSpPr/>
          <p:nvPr/>
        </p:nvSpPr>
        <p:spPr>
          <a:xfrm>
            <a:off x="784175" y="3867700"/>
            <a:ext cx="1351096" cy="3311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Respect</a:t>
            </a:r>
          </a:p>
        </p:txBody>
      </p:sp>
      <p:sp>
        <p:nvSpPr>
          <p:cNvPr id="195" name="Google Shape;195;p30"/>
          <p:cNvSpPr txBox="1"/>
          <p:nvPr/>
        </p:nvSpPr>
        <p:spPr>
          <a:xfrm>
            <a:off x="163975" y="4280425"/>
            <a:ext cx="2741700" cy="6480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You shall love your neighbour as yourself.  </a:t>
            </a:r>
            <a:r>
              <a:rPr lang="en-GB" b="1">
                <a:solidFill>
                  <a:schemeClr val="dk1"/>
                </a:solidFill>
              </a:rPr>
              <a:t>(Matthew 22:39)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96" name="Google Shape;196;p30"/>
          <p:cNvSpPr/>
          <p:nvPr/>
        </p:nvSpPr>
        <p:spPr>
          <a:xfrm>
            <a:off x="3983997" y="3289200"/>
            <a:ext cx="1091454" cy="38664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Equality</a:t>
            </a:r>
          </a:p>
        </p:txBody>
      </p:sp>
      <p:sp>
        <p:nvSpPr>
          <p:cNvPr id="197" name="Google Shape;197;p30"/>
          <p:cNvSpPr txBox="1"/>
          <p:nvPr/>
        </p:nvSpPr>
        <p:spPr>
          <a:xfrm>
            <a:off x="2980075" y="3593400"/>
            <a:ext cx="3099300" cy="1391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There is no difference between Jews and Gentiles, between slaves and free people, between men and women; you are all one in union with Christ Jesus.  </a:t>
            </a:r>
            <a:r>
              <a:rPr lang="en-GB" b="1">
                <a:solidFill>
                  <a:schemeClr val="dk1"/>
                </a:solidFill>
              </a:rPr>
              <a:t>(Galatians 3:28)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198" name="Google Shape;198;p30"/>
          <p:cNvSpPr/>
          <p:nvPr/>
        </p:nvSpPr>
        <p:spPr>
          <a:xfrm>
            <a:off x="6401675" y="2003750"/>
            <a:ext cx="1091445" cy="3069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Kindness</a:t>
            </a:r>
          </a:p>
        </p:txBody>
      </p:sp>
      <p:sp>
        <p:nvSpPr>
          <p:cNvPr id="199" name="Google Shape;199;p30"/>
          <p:cNvSpPr txBox="1"/>
          <p:nvPr/>
        </p:nvSpPr>
        <p:spPr>
          <a:xfrm>
            <a:off x="5546375" y="2409375"/>
            <a:ext cx="3438000" cy="8958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Be kind and compassionate to one another, forgiving each other, just as in Christ, God forgave you.  </a:t>
            </a:r>
            <a:r>
              <a:rPr lang="en-GB" b="1">
                <a:solidFill>
                  <a:schemeClr val="dk1"/>
                </a:solidFill>
              </a:rPr>
              <a:t>(Ephesians 4)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200" name="Google Shape;200;p30"/>
          <p:cNvSpPr/>
          <p:nvPr/>
        </p:nvSpPr>
        <p:spPr>
          <a:xfrm>
            <a:off x="7655850" y="2003750"/>
            <a:ext cx="1153905" cy="3069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Forgiveness</a:t>
            </a:r>
          </a:p>
        </p:txBody>
      </p:sp>
      <p:sp>
        <p:nvSpPr>
          <p:cNvPr id="201" name="Google Shape;201;p30"/>
          <p:cNvSpPr/>
          <p:nvPr/>
        </p:nvSpPr>
        <p:spPr>
          <a:xfrm>
            <a:off x="859275" y="2562200"/>
            <a:ext cx="1351096" cy="307001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Uniqueness</a:t>
            </a:r>
          </a:p>
        </p:txBody>
      </p:sp>
      <p:sp>
        <p:nvSpPr>
          <p:cNvPr id="202" name="Google Shape;202;p30"/>
          <p:cNvSpPr txBox="1"/>
          <p:nvPr/>
        </p:nvSpPr>
        <p:spPr>
          <a:xfrm>
            <a:off x="238375" y="2890300"/>
            <a:ext cx="2741700" cy="8958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‘I praise you because I am fearfully and wonderfully made’  </a:t>
            </a:r>
            <a:r>
              <a:rPr lang="en-GB" b="1">
                <a:solidFill>
                  <a:schemeClr val="dk1"/>
                </a:solidFill>
              </a:rPr>
              <a:t>(Psalm 139)</a:t>
            </a:r>
            <a:endParaRPr sz="1700" b="1">
              <a:solidFill>
                <a:schemeClr val="dk1"/>
              </a:solidFill>
            </a:endParaRPr>
          </a:p>
        </p:txBody>
      </p:sp>
      <p:sp>
        <p:nvSpPr>
          <p:cNvPr id="203" name="Google Shape;203;p30"/>
          <p:cNvSpPr/>
          <p:nvPr/>
        </p:nvSpPr>
        <p:spPr>
          <a:xfrm>
            <a:off x="3921550" y="1590800"/>
            <a:ext cx="1153898" cy="306999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Justice</a:t>
            </a:r>
          </a:p>
        </p:txBody>
      </p:sp>
      <p:sp>
        <p:nvSpPr>
          <p:cNvPr id="204" name="Google Shape;204;p30"/>
          <p:cNvSpPr txBox="1"/>
          <p:nvPr/>
        </p:nvSpPr>
        <p:spPr>
          <a:xfrm>
            <a:off x="3045900" y="1897800"/>
            <a:ext cx="2464200" cy="13914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Do not pervert justice; do not show partiality to the poor or favouritism to the great, but judge your neighbour fairly. </a:t>
            </a:r>
            <a:r>
              <a:rPr lang="en-GB" b="1">
                <a:solidFill>
                  <a:schemeClr val="dk1"/>
                </a:solidFill>
              </a:rPr>
              <a:t>(Leviticus 19: 15)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">
            <a:off x="1176600" y="4135207"/>
            <a:ext cx="1139950" cy="896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9115"/>
          <a:stretch/>
        </p:blipFill>
        <p:spPr>
          <a:xfrm>
            <a:off x="1803500" y="0"/>
            <a:ext cx="5379100" cy="5143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2" name="Google Shape;62;p14"/>
          <p:cNvCxnSpPr/>
          <p:nvPr/>
        </p:nvCxnSpPr>
        <p:spPr>
          <a:xfrm rot="10800000">
            <a:off x="1727750" y="693775"/>
            <a:ext cx="471000" cy="6150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4"/>
          <p:cNvSpPr txBox="1"/>
          <p:nvPr/>
        </p:nvSpPr>
        <p:spPr>
          <a:xfrm>
            <a:off x="170150" y="471150"/>
            <a:ext cx="1557600" cy="27705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/>
              <a:t>Inspire today, to shape tomorrow. Our school </a:t>
            </a:r>
            <a:r>
              <a:rPr lang="en-GB" sz="2400" b="1"/>
              <a:t>vision</a:t>
            </a:r>
            <a:r>
              <a:rPr lang="en-GB" sz="2400"/>
              <a:t>.</a:t>
            </a:r>
            <a:endParaRPr sz="2400"/>
          </a:p>
        </p:txBody>
      </p:sp>
      <p:sp>
        <p:nvSpPr>
          <p:cNvPr id="64" name="Google Shape;64;p14"/>
          <p:cNvSpPr txBox="1"/>
          <p:nvPr/>
        </p:nvSpPr>
        <p:spPr>
          <a:xfrm>
            <a:off x="7258350" y="109050"/>
            <a:ext cx="1753800" cy="49254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Justice,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Uniqueness,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Kindness,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Equality,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Respect,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Acceptance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/>
              <a:t>Forgiveness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u="sng"/>
              <a:t>Our school</a:t>
            </a:r>
            <a:endParaRPr sz="2400" u="sng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u="sng"/>
              <a:t>values</a:t>
            </a:r>
            <a:r>
              <a:rPr lang="en-GB" sz="2400" u="sng"/>
              <a:t>.</a:t>
            </a:r>
            <a:endParaRPr sz="2400" u="sng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 rotWithShape="1">
          <a:blip r:embed="rId3">
            <a:alphaModFix/>
          </a:blip>
          <a:srcRect b="9115"/>
          <a:stretch/>
        </p:blipFill>
        <p:spPr>
          <a:xfrm>
            <a:off x="285325" y="72400"/>
            <a:ext cx="1743275" cy="1602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3325" y="2774621"/>
            <a:ext cx="1415075" cy="160285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/>
        </p:nvSpPr>
        <p:spPr>
          <a:xfrm>
            <a:off x="225600" y="1793025"/>
            <a:ext cx="8692800" cy="31401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‘Do not change yourselves to be like the people of this world but be changed to a new way of thinking.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Then you will be able to decide what God wants for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you and you will know what is good and pleasing to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God.’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</a:rPr>
              <a:t>Romans 12:2</a:t>
            </a:r>
            <a:endParaRPr sz="2400" b="1">
              <a:solidFill>
                <a:schemeClr val="dk1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35400" y="3011750"/>
            <a:ext cx="1669001" cy="1669001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3" name="Google Shape;73;p15"/>
          <p:cNvSpPr/>
          <p:nvPr/>
        </p:nvSpPr>
        <p:spPr>
          <a:xfrm>
            <a:off x="2159475" y="473550"/>
            <a:ext cx="6844941" cy="6389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Our school bible quote and our values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1887775" y="632250"/>
            <a:ext cx="5232000" cy="3879000"/>
          </a:xfrm>
          <a:prstGeom prst="rect">
            <a:avLst/>
          </a:prstGeom>
          <a:solidFill>
            <a:srgbClr val="C9DAF8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‘Do not change yourselves to be like the people of this world but be changed to a new way of thinking. 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Then you will be able to decide what God wants for you and you will know what is good and pleasing to God.’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						</a:t>
            </a:r>
            <a:r>
              <a:rPr lang="en-GB" sz="2400" b="1">
                <a:solidFill>
                  <a:schemeClr val="dk1"/>
                </a:solidFill>
              </a:rPr>
              <a:t>Romans 12:2</a:t>
            </a:r>
            <a:endParaRPr sz="24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Google Shape;83;p17"/>
          <p:cNvGraphicFramePr/>
          <p:nvPr/>
        </p:nvGraphicFramePr>
        <p:xfrm>
          <a:off x="324288" y="676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{A39D829C-76E8-4C06-A426-A9EE287B077E}</a:tableStyleId>
              </a:tblPr>
              <a:tblGrid>
                <a:gridCol w="186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>
                          <a:solidFill>
                            <a:schemeClr val="dk1"/>
                          </a:solidFill>
                        </a:rPr>
                        <a:t>Uniqueness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‘I praise you because I am fearfully and wonderfully made’  (Psalm 139)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>
                          <a:solidFill>
                            <a:schemeClr val="dk1"/>
                          </a:solidFill>
                        </a:rPr>
                        <a:t>Justice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Do not pervert justice; do not show partiality to the poor or favouritism to the great, but judge your neighbour fairly.</a:t>
                      </a:r>
                      <a:endParaRPr sz="16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(Leviticus 19: 15)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>
                          <a:solidFill>
                            <a:schemeClr val="dk1"/>
                          </a:solidFill>
                        </a:rPr>
                        <a:t>Kindness &amp; Forgiveness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Be kind and compassionate to one another, forgiving each other, just as in Christ, God forgave you.  (Ephesians 4)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>
                          <a:solidFill>
                            <a:schemeClr val="dk1"/>
                          </a:solidFill>
                        </a:rPr>
                        <a:t>Respect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You shall love your neighbour as yourself.  (Matthew 22:39)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>
                          <a:solidFill>
                            <a:schemeClr val="dk1"/>
                          </a:solidFill>
                        </a:rPr>
                        <a:t>Acceptance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Do not mistreat foreigners living in your country.  Treat them just as you would treat your own citizens.  (Leviticus 19:33)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 b="1">
                          <a:solidFill>
                            <a:schemeClr val="dk1"/>
                          </a:solidFill>
                        </a:rPr>
                        <a:t>Equality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600">
                          <a:solidFill>
                            <a:schemeClr val="dk1"/>
                          </a:solidFill>
                        </a:rPr>
                        <a:t>There is no difference between Jews and Gentiles, between slaves and free people, between men and women; you are all one in union with Christ Jesus.  (Galatians 3:28)</a:t>
                      </a:r>
                      <a:endParaRPr sz="1900"/>
                    </a:p>
                  </a:txBody>
                  <a:tcPr marL="91425" marR="91425" marT="91425" marB="91425">
                    <a:lnL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4" name="Google Shape;84;p17"/>
          <p:cNvSpPr/>
          <p:nvPr/>
        </p:nvSpPr>
        <p:spPr>
          <a:xfrm>
            <a:off x="2091738" y="104677"/>
            <a:ext cx="4777287" cy="4711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Our values and Bible quotes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l="25377" t="25539" r="24259" b="17720"/>
          <a:stretch/>
        </p:blipFill>
        <p:spPr>
          <a:xfrm>
            <a:off x="4106505" y="301000"/>
            <a:ext cx="681825" cy="6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8"/>
          <p:cNvSpPr/>
          <p:nvPr/>
        </p:nvSpPr>
        <p:spPr>
          <a:xfrm>
            <a:off x="2638876" y="1112475"/>
            <a:ext cx="3617077" cy="77217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Justice</a:t>
            </a:r>
          </a:p>
        </p:txBody>
      </p:sp>
      <p:sp>
        <p:nvSpPr>
          <p:cNvPr id="91" name="Google Shape;91;p18"/>
          <p:cNvSpPr txBox="1"/>
          <p:nvPr/>
        </p:nvSpPr>
        <p:spPr>
          <a:xfrm>
            <a:off x="1714500" y="2081000"/>
            <a:ext cx="5104200" cy="18285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Do not pervert justice; do not show partiality to the poor or favouritism to the great, but judge your neighbour fairly. </a:t>
            </a:r>
            <a:r>
              <a:rPr lang="en-GB" sz="2400" b="1">
                <a:solidFill>
                  <a:schemeClr val="dk1"/>
                </a:solidFill>
              </a:rPr>
              <a:t>(Leviticus 19: 15)</a:t>
            </a:r>
            <a:endParaRPr sz="27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 rotWithShape="1">
          <a:blip r:embed="rId3">
            <a:alphaModFix/>
          </a:blip>
          <a:srcRect l="25377" t="25539" r="24259" b="17720"/>
          <a:stretch/>
        </p:blipFill>
        <p:spPr>
          <a:xfrm>
            <a:off x="4106505" y="301000"/>
            <a:ext cx="681825" cy="61512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9"/>
          <p:cNvSpPr/>
          <p:nvPr/>
        </p:nvSpPr>
        <p:spPr>
          <a:xfrm>
            <a:off x="3247450" y="1099400"/>
            <a:ext cx="2399923" cy="6151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Justice</a:t>
            </a:r>
          </a:p>
        </p:txBody>
      </p:sp>
      <p:sp>
        <p:nvSpPr>
          <p:cNvPr id="98" name="Google Shape;98;p19"/>
          <p:cNvSpPr txBox="1"/>
          <p:nvPr/>
        </p:nvSpPr>
        <p:spPr>
          <a:xfrm>
            <a:off x="2072000" y="1897800"/>
            <a:ext cx="4750800" cy="15546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Do not pervert justice; do not show partiality to the poor or favouritism to the great, but judge your neighbour fairly. </a:t>
            </a:r>
            <a:r>
              <a:rPr lang="en-GB" sz="2000" b="1">
                <a:solidFill>
                  <a:schemeClr val="dk1"/>
                </a:solidFill>
              </a:rPr>
              <a:t>(Leviticus 19: 15)</a:t>
            </a:r>
            <a:endParaRPr sz="2300" b="1">
              <a:solidFill>
                <a:schemeClr val="dk1"/>
              </a:solidFill>
            </a:endParaRPr>
          </a:p>
        </p:txBody>
      </p:sp>
      <p:cxnSp>
        <p:nvCxnSpPr>
          <p:cNvPr id="99" name="Google Shape;99;p19"/>
          <p:cNvCxnSpPr/>
          <p:nvPr/>
        </p:nvCxnSpPr>
        <p:spPr>
          <a:xfrm>
            <a:off x="2967925" y="2323300"/>
            <a:ext cx="8865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19"/>
          <p:cNvCxnSpPr/>
          <p:nvPr/>
        </p:nvCxnSpPr>
        <p:spPr>
          <a:xfrm>
            <a:off x="2072000" y="2675100"/>
            <a:ext cx="8865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19"/>
          <p:cNvCxnSpPr/>
          <p:nvPr/>
        </p:nvCxnSpPr>
        <p:spPr>
          <a:xfrm>
            <a:off x="3247450" y="1822350"/>
            <a:ext cx="2379600" cy="17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Google Shape;102;p19"/>
          <p:cNvSpPr txBox="1"/>
          <p:nvPr/>
        </p:nvSpPr>
        <p:spPr>
          <a:xfrm>
            <a:off x="247450" y="146875"/>
            <a:ext cx="2626500" cy="13545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>
                <a:solidFill>
                  <a:srgbClr val="202124"/>
                </a:solidFill>
                <a:highlight>
                  <a:srgbClr val="FFFFFF"/>
                </a:highlight>
              </a:rPr>
              <a:t>Justice helps us figure out what is</a:t>
            </a:r>
            <a:r>
              <a:rPr lang="en-GB" sz="1900" b="1">
                <a:solidFill>
                  <a:srgbClr val="202124"/>
                </a:solidFill>
                <a:highlight>
                  <a:srgbClr val="FFFFFF"/>
                </a:highlight>
              </a:rPr>
              <a:t> </a:t>
            </a:r>
            <a:r>
              <a:rPr lang="en-GB" sz="1900" b="1">
                <a:solidFill>
                  <a:srgbClr val="FF0000"/>
                </a:solidFill>
                <a:highlight>
                  <a:srgbClr val="FFFFFF"/>
                </a:highlight>
              </a:rPr>
              <a:t>fair</a:t>
            </a:r>
            <a:r>
              <a:rPr lang="en-GB" sz="1900" b="1">
                <a:solidFill>
                  <a:srgbClr val="202124"/>
                </a:solidFill>
                <a:highlight>
                  <a:srgbClr val="FFFFFF"/>
                </a:highlight>
              </a:rPr>
              <a:t>, </a:t>
            </a:r>
            <a:r>
              <a:rPr lang="en-GB" sz="1900">
                <a:solidFill>
                  <a:srgbClr val="202124"/>
                </a:solidFill>
                <a:highlight>
                  <a:srgbClr val="FFFFFF"/>
                </a:highlight>
              </a:rPr>
              <a:t>what is right and what is wrong</a:t>
            </a:r>
            <a:r>
              <a:rPr lang="en-GB" sz="1600">
                <a:solidFill>
                  <a:srgbClr val="202124"/>
                </a:solidFill>
                <a:highlight>
                  <a:srgbClr val="FFFFFF"/>
                </a:highlight>
              </a:rPr>
              <a:t>. </a:t>
            </a:r>
            <a:endParaRPr sz="1800"/>
          </a:p>
        </p:txBody>
      </p:sp>
      <p:sp>
        <p:nvSpPr>
          <p:cNvPr id="103" name="Google Shape;103;p19"/>
          <p:cNvSpPr txBox="1"/>
          <p:nvPr/>
        </p:nvSpPr>
        <p:spPr>
          <a:xfrm>
            <a:off x="247450" y="1822350"/>
            <a:ext cx="1552200" cy="25551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202124"/>
                </a:solidFill>
                <a:highlight>
                  <a:srgbClr val="FFFFFF"/>
                </a:highlight>
              </a:rPr>
              <a:t>Pervert: </a:t>
            </a:r>
            <a:r>
              <a:rPr lang="en-GB" sz="2200">
                <a:solidFill>
                  <a:srgbClr val="202124"/>
                </a:solidFill>
                <a:highlight>
                  <a:srgbClr val="FFFFFF"/>
                </a:highlight>
              </a:rPr>
              <a:t>to cause to turn away from what is good or true or right</a:t>
            </a:r>
            <a:endParaRPr sz="2400"/>
          </a:p>
        </p:txBody>
      </p:sp>
      <p:sp>
        <p:nvSpPr>
          <p:cNvPr id="104" name="Google Shape;104;p19"/>
          <p:cNvSpPr txBox="1"/>
          <p:nvPr/>
        </p:nvSpPr>
        <p:spPr>
          <a:xfrm>
            <a:off x="7235475" y="1822350"/>
            <a:ext cx="1552200" cy="12006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202124"/>
                </a:solidFill>
                <a:highlight>
                  <a:srgbClr val="FFFFFF"/>
                </a:highlight>
              </a:rPr>
              <a:t>partiality: </a:t>
            </a:r>
            <a:endParaRPr sz="22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202124"/>
                </a:solidFill>
                <a:highlight>
                  <a:srgbClr val="FFFFFF"/>
                </a:highlight>
              </a:rPr>
              <a:t>bias or favouritism</a:t>
            </a:r>
            <a:endParaRPr sz="2200">
              <a:solidFill>
                <a:srgbClr val="202124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/>
          <p:nvPr/>
        </p:nvSpPr>
        <p:spPr>
          <a:xfrm>
            <a:off x="2429725" y="1159275"/>
            <a:ext cx="4101094" cy="8562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Uniqueness</a:t>
            </a:r>
          </a:p>
        </p:txBody>
      </p:sp>
      <p:pic>
        <p:nvPicPr>
          <p:cNvPr id="110" name="Google Shape;110;p20"/>
          <p:cNvPicPr preferRelativeResize="0"/>
          <p:nvPr/>
        </p:nvPicPr>
        <p:blipFill rotWithShape="1">
          <a:blip r:embed="rId3">
            <a:alphaModFix/>
          </a:blip>
          <a:srcRect l="6013" t="46552" r="5678" b="4196"/>
          <a:stretch/>
        </p:blipFill>
        <p:spPr>
          <a:xfrm>
            <a:off x="3006571" y="265850"/>
            <a:ext cx="2836326" cy="689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2429725" y="2219400"/>
            <a:ext cx="4245000" cy="1403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‘I praise you because I am fearfully and wonderfully made’  </a:t>
            </a:r>
            <a:r>
              <a:rPr lang="en-GB" sz="2400" b="1">
                <a:solidFill>
                  <a:schemeClr val="dk1"/>
                </a:solidFill>
              </a:rPr>
              <a:t>(Psalm 139)</a:t>
            </a:r>
            <a:endParaRPr sz="27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/>
          <p:nvPr/>
        </p:nvSpPr>
        <p:spPr>
          <a:xfrm>
            <a:off x="2429725" y="1159275"/>
            <a:ext cx="4101094" cy="85625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latin typeface="Arial"/>
              </a:rPr>
              <a:t>Uniqueness</a:t>
            </a:r>
          </a:p>
        </p:txBody>
      </p:sp>
      <p:pic>
        <p:nvPicPr>
          <p:cNvPr id="117" name="Google Shape;117;p21"/>
          <p:cNvPicPr preferRelativeResize="0"/>
          <p:nvPr/>
        </p:nvPicPr>
        <p:blipFill rotWithShape="1">
          <a:blip r:embed="rId3">
            <a:alphaModFix/>
          </a:blip>
          <a:srcRect l="6013" t="46552" r="5678" b="4196"/>
          <a:stretch/>
        </p:blipFill>
        <p:spPr>
          <a:xfrm>
            <a:off x="3006571" y="265850"/>
            <a:ext cx="2836326" cy="68955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2429725" y="2219400"/>
            <a:ext cx="4245000" cy="14037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‘I praise you because I am fearfully and wonderfully made’  </a:t>
            </a:r>
            <a:r>
              <a:rPr lang="en-GB" sz="2400" b="1">
                <a:solidFill>
                  <a:schemeClr val="dk1"/>
                </a:solidFill>
              </a:rPr>
              <a:t>(Psalm 139)</a:t>
            </a:r>
            <a:endParaRPr sz="2700" b="1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814</Words>
  <Application>Microsoft Office PowerPoint</Application>
  <PresentationFormat>On-screen Show (16:9)</PresentationFormat>
  <Paragraphs>88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HILBORNE</dc:creator>
  <cp:lastModifiedBy>Authorised User</cp:lastModifiedBy>
  <cp:revision>1</cp:revision>
  <dcterms:modified xsi:type="dcterms:W3CDTF">2022-11-07T18:48:38Z</dcterms:modified>
</cp:coreProperties>
</file>